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55" r:id="rId5"/>
    <p:sldId id="345" r:id="rId6"/>
    <p:sldId id="371" r:id="rId7"/>
    <p:sldId id="372" r:id="rId8"/>
    <p:sldId id="373" r:id="rId9"/>
    <p:sldId id="374" r:id="rId10"/>
    <p:sldId id="375" r:id="rId11"/>
    <p:sldId id="361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70" r:id="rId2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>
        <p:scale>
          <a:sx n="100" d="100"/>
          <a:sy n="100" d="100"/>
        </p:scale>
        <p:origin x="-544" y="32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4/22/20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3.tiff"/><Relationship Id="rId7" Type="http://schemas.openxmlformats.org/officeDocument/2006/relationships/image" Target="../media/image2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tiff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23.png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80.png"/><Relationship Id="rId7" Type="http://schemas.openxmlformats.org/officeDocument/2006/relationships/image" Target="../media/image36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11" Type="http://schemas.openxmlformats.org/officeDocument/2006/relationships/image" Target="../media/image31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0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0.png"/><Relationship Id="rId7" Type="http://schemas.openxmlformats.org/officeDocument/2006/relationships/image" Target="../media/image57.png"/><Relationship Id="rId12" Type="http://schemas.openxmlformats.org/officeDocument/2006/relationships/image" Target="../media/image28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203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Negative Numbers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872" y="3887810"/>
            <a:ext cx="53276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Negative Numbers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Addition and Subtraction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Multiplication and Division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3575720" y="980728"/>
            <a:ext cx="72718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Negative numbers are an important aspect of numeracy, particularly in the real world.</a:t>
            </a:r>
          </a:p>
          <a:p>
            <a:endParaRPr lang="en-US" sz="2400" dirty="0"/>
          </a:p>
          <a:p>
            <a:r>
              <a:rPr lang="en-US" sz="2400" dirty="0"/>
              <a:t>Here we will introduce the concept and show how they are used in calculations.</a:t>
            </a:r>
          </a:p>
          <a:p>
            <a:endParaRPr lang="en-US" sz="2400" dirty="0"/>
          </a:p>
          <a:p>
            <a:r>
              <a:rPr lang="en-US" sz="2400" dirty="0"/>
              <a:t>There are three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385" y="42033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120110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801" y="21771"/>
            <a:ext cx="99521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Positive and Negative Numbers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42911F-52A6-BA40-A856-A1015A093A34}"/>
              </a:ext>
            </a:extLst>
          </p:cNvPr>
          <p:cNvSpPr/>
          <p:nvPr/>
        </p:nvSpPr>
        <p:spPr>
          <a:xfrm>
            <a:off x="4199187" y="891974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634048-22F6-424E-9C40-031DEB396083}"/>
              </a:ext>
            </a:extLst>
          </p:cNvPr>
          <p:cNvSpPr/>
          <p:nvPr/>
        </p:nvSpPr>
        <p:spPr>
          <a:xfrm>
            <a:off x="3334472" y="1571271"/>
            <a:ext cx="7848852" cy="17029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Positive numbers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are numbers greater than zero.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Negative numbers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are numbers less than zer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o. 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Zero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is neither positive nor negative.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BE1654-3653-C64D-94EF-F49F9F3D8533}"/>
              </a:ext>
            </a:extLst>
          </p:cNvPr>
          <p:cNvSpPr txBox="1"/>
          <p:nvPr/>
        </p:nvSpPr>
        <p:spPr>
          <a:xfrm>
            <a:off x="3334472" y="3402056"/>
            <a:ext cx="82376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number line illustrates positive and negative numbers.</a:t>
            </a:r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400" b="1" dirty="0"/>
              <a:t>Note:</a:t>
            </a:r>
            <a:r>
              <a:rPr lang="en-GB" sz="2400" dirty="0"/>
              <a:t> You can extend this number line as far as you </a:t>
            </a:r>
          </a:p>
          <a:p>
            <a:r>
              <a:rPr lang="en-GB" sz="2400" dirty="0"/>
              <a:t>                 like/need in either direction.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E6182D8-554B-F24E-AE0E-7DDCD08F7920}"/>
              </a:ext>
            </a:extLst>
          </p:cNvPr>
          <p:cNvGrpSpPr/>
          <p:nvPr/>
        </p:nvGrpSpPr>
        <p:grpSpPr>
          <a:xfrm>
            <a:off x="3719736" y="4293096"/>
            <a:ext cx="6700880" cy="758092"/>
            <a:chOff x="1329704" y="1598048"/>
            <a:chExt cx="6700880" cy="758092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E58C56A-7D95-D24A-AB90-C410B3F1E4CA}"/>
                </a:ext>
              </a:extLst>
            </p:cNvPr>
            <p:cNvCxnSpPr/>
            <p:nvPr/>
          </p:nvCxnSpPr>
          <p:spPr>
            <a:xfrm>
              <a:off x="1377411" y="1757723"/>
              <a:ext cx="6528877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0918FA6-11E5-3C45-B806-E36990A9ACA0}"/>
                </a:ext>
              </a:extLst>
            </p:cNvPr>
            <p:cNvCxnSpPr/>
            <p:nvPr/>
          </p:nvCxnSpPr>
          <p:spPr>
            <a:xfrm>
              <a:off x="278028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6DCD74E-95B3-144E-84D8-3E3E1EE95B87}"/>
                </a:ext>
              </a:extLst>
            </p:cNvPr>
            <p:cNvCxnSpPr/>
            <p:nvPr/>
          </p:nvCxnSpPr>
          <p:spPr>
            <a:xfrm>
              <a:off x="2171037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914156B-952F-B14E-BF92-E51EF8B3EB0A}"/>
                </a:ext>
              </a:extLst>
            </p:cNvPr>
            <p:cNvCxnSpPr/>
            <p:nvPr/>
          </p:nvCxnSpPr>
          <p:spPr>
            <a:xfrm>
              <a:off x="1561788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D85ED26-3D63-744F-8DE5-1A2575B76A64}"/>
                </a:ext>
              </a:extLst>
            </p:cNvPr>
            <p:cNvCxnSpPr/>
            <p:nvPr/>
          </p:nvCxnSpPr>
          <p:spPr>
            <a:xfrm>
              <a:off x="764625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5DCD31F-09F9-764F-A358-4AF1AA1457BA}"/>
                </a:ext>
              </a:extLst>
            </p:cNvPr>
            <p:cNvCxnSpPr/>
            <p:nvPr/>
          </p:nvCxnSpPr>
          <p:spPr>
            <a:xfrm>
              <a:off x="4600014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2E44C05-BD23-864F-82ED-4E41BC37C4C5}"/>
                </a:ext>
              </a:extLst>
            </p:cNvPr>
            <p:cNvCxnSpPr/>
            <p:nvPr/>
          </p:nvCxnSpPr>
          <p:spPr>
            <a:xfrm>
              <a:off x="5818511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F58C3CF-2AB8-1842-9A4B-5099AB2E4222}"/>
                </a:ext>
              </a:extLst>
            </p:cNvPr>
            <p:cNvCxnSpPr/>
            <p:nvPr/>
          </p:nvCxnSpPr>
          <p:spPr>
            <a:xfrm>
              <a:off x="3389534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6E96DB1-879D-D64D-939A-0F255AD8CC3D}"/>
                </a:ext>
              </a:extLst>
            </p:cNvPr>
            <p:cNvCxnSpPr/>
            <p:nvPr/>
          </p:nvCxnSpPr>
          <p:spPr>
            <a:xfrm>
              <a:off x="6427758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DFF5BB4-68A7-5A4D-8F48-156FAD0400D8}"/>
                </a:ext>
              </a:extLst>
            </p:cNvPr>
            <p:cNvCxnSpPr/>
            <p:nvPr/>
          </p:nvCxnSpPr>
          <p:spPr>
            <a:xfrm>
              <a:off x="5209262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3E1634D-E153-334F-A9ED-A046F41D6BE2}"/>
                </a:ext>
              </a:extLst>
            </p:cNvPr>
            <p:cNvCxnSpPr/>
            <p:nvPr/>
          </p:nvCxnSpPr>
          <p:spPr>
            <a:xfrm>
              <a:off x="7037007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B4B4028-5D0A-C141-A9DC-91FEBD07E635}"/>
                </a:ext>
              </a:extLst>
            </p:cNvPr>
            <p:cNvCxnSpPr/>
            <p:nvPr/>
          </p:nvCxnSpPr>
          <p:spPr>
            <a:xfrm>
              <a:off x="399076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32ECD3-3AA9-D646-8DC1-538A96DD12CF}"/>
                </a:ext>
              </a:extLst>
            </p:cNvPr>
            <p:cNvSpPr txBox="1"/>
            <p:nvPr/>
          </p:nvSpPr>
          <p:spPr>
            <a:xfrm>
              <a:off x="1329704" y="1956030"/>
              <a:ext cx="6700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-5	  -4	     -3	-2      -1	      0	 1	   2	      3	 4	   5</a:t>
              </a:r>
              <a:endParaRPr lang="en-GB" dirty="0"/>
            </a:p>
          </p:txBody>
        </p:sp>
      </p:grpSp>
      <p:sp>
        <p:nvSpPr>
          <p:cNvPr id="24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373677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39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Negative Numbers in 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BEB27C-AE3C-6D4E-9AA5-D990DA7A2A3B}"/>
                  </a:ext>
                </a:extLst>
              </p:cNvPr>
              <p:cNvSpPr txBox="1"/>
              <p:nvPr/>
            </p:nvSpPr>
            <p:spPr>
              <a:xfrm>
                <a:off x="2412292" y="908720"/>
                <a:ext cx="9771213" cy="6032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Temperature:</a:t>
                </a:r>
                <a:r>
                  <a:rPr lang="en-GB" sz="2400" dirty="0">
                    <a:latin typeface="Arial"/>
                    <a:cs typeface="Arial"/>
                  </a:rPr>
                  <a:t>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Thermometers measure both negative and positive values. For example, the maximum temperature reached in Hull last year was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  <m:t>32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  <a:cs typeface="Arial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  <a:cs typeface="Arial"/>
                      </a:rPr>
                      <m:t>C</m:t>
                    </m:r>
                  </m:oMath>
                </a14:m>
                <a:r>
                  <a:rPr lang="en-GB" sz="2400" dirty="0">
                    <a:latin typeface="Arial"/>
                    <a:cs typeface="Arial"/>
                  </a:rPr>
                  <a:t>, and the minimum −</a:t>
                </a:r>
                <a:r>
                  <a:rPr lang="en-GB" sz="2400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  <m:t>9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  <a:cs typeface="Arial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  <a:cs typeface="Arial"/>
                      </a:rPr>
                      <m:t>C</m:t>
                    </m:r>
                  </m:oMath>
                </a14:m>
                <a:r>
                  <a:rPr lang="en-GB" sz="2400" dirty="0">
                    <a:latin typeface="Arial"/>
                    <a:cs typeface="Arial"/>
                  </a:rPr>
                  <a:t>.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Altitude:</a:t>
                </a:r>
                <a:r>
                  <a:rPr lang="en-GB" sz="2400" dirty="0">
                    <a:latin typeface="Arial"/>
                    <a:cs typeface="Arial"/>
                  </a:rPr>
                  <a:t>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Places below sea level (such as the Dead Sea in Israel, and Death Valley in California) have negative values for altitude; places above sea level have positive values for altitude.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Sports</a:t>
                </a:r>
                <a:r>
                  <a:rPr lang="en-GB" sz="2400" dirty="0">
                    <a:latin typeface="Arial"/>
                    <a:cs typeface="Arial"/>
                  </a:rPr>
                  <a:t>: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For example, in golf ‘3 below par’ is recorded as −3.</a:t>
                </a:r>
              </a:p>
              <a:p>
                <a:r>
                  <a:rPr lang="en-GB" sz="2400" b="1" dirty="0">
                    <a:latin typeface="Arial"/>
                    <a:cs typeface="Arial"/>
                  </a:rPr>
                  <a:t>Money: </a:t>
                </a:r>
              </a:p>
              <a:p>
                <a:r>
                  <a:rPr lang="en-GB" sz="2400" dirty="0">
                    <a:latin typeface="Arial"/>
                    <a:cs typeface="Arial"/>
                  </a:rPr>
                  <a:t>If the amount of money in a bank account goes ‘into the red’, then the bank account holder owes the bank money (that is, they are in debt); this amount is shown by a negative value, for example: −£234.25.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BEB27C-AE3C-6D4E-9AA5-D990DA7A2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908720"/>
                <a:ext cx="9771213" cy="6032421"/>
              </a:xfrm>
              <a:prstGeom prst="rect">
                <a:avLst/>
              </a:prstGeom>
              <a:blipFill>
                <a:blip r:embed="rId2"/>
                <a:stretch>
                  <a:fillRect l="-909" t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3564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9491"/>
            <a:ext cx="1005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Inequalities Signs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614" y="2505062"/>
            <a:ext cx="8970054" cy="9899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1F0C94-C939-ED47-AD29-4D1ADE22B5C7}"/>
              </a:ext>
            </a:extLst>
          </p:cNvPr>
          <p:cNvSpPr txBox="1"/>
          <p:nvPr/>
        </p:nvSpPr>
        <p:spPr>
          <a:xfrm>
            <a:off x="3452657" y="1048757"/>
            <a:ext cx="87129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We also use inequality signs with negative numbers.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sign &lt; means “is less than” as, for example 4 &lt; 7.</a:t>
            </a:r>
          </a:p>
          <a:p>
            <a:r>
              <a:rPr lang="en-US" sz="2400" dirty="0"/>
              <a:t>The sign &gt; means “is greater than” as in 8 &gt; 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BAA9AE-6031-8C49-975E-0F811608F1E1}"/>
                  </a:ext>
                </a:extLst>
              </p:cNvPr>
              <p:cNvSpPr txBox="1"/>
              <p:nvPr/>
            </p:nvSpPr>
            <p:spPr>
              <a:xfrm>
                <a:off x="4011948" y="3571882"/>
                <a:ext cx="66961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   </a:t>
                </a:r>
                <a:r>
                  <a:rPr lang="en-US" sz="2400" dirty="0"/>
                  <a:t>You can see, using the number line that:</a:t>
                </a:r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&lt; 5,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&lt;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3,     5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4,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8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BAA9AE-6031-8C49-975E-0F811608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948" y="3571882"/>
                <a:ext cx="6696198" cy="1200329"/>
              </a:xfrm>
              <a:prstGeom prst="rect">
                <a:avLst/>
              </a:prstGeom>
              <a:blipFill>
                <a:blip r:embed="rId3"/>
                <a:stretch>
                  <a:fillRect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84EA93-3006-BF4E-9843-E54535B2ABB9}"/>
                  </a:ext>
                </a:extLst>
              </p:cNvPr>
              <p:cNvSpPr txBox="1"/>
              <p:nvPr/>
            </p:nvSpPr>
            <p:spPr>
              <a:xfrm>
                <a:off x="3575720" y="5001293"/>
                <a:ext cx="78129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Make each statement correct by using &lt; or &gt;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4         5,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 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3,    2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2,      7  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84EA93-3006-BF4E-9843-E54535B2A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5001293"/>
                <a:ext cx="7812900" cy="1200329"/>
              </a:xfrm>
              <a:prstGeom prst="rect">
                <a:avLst/>
              </a:prstGeom>
              <a:blipFill>
                <a:blip r:embed="rId4"/>
                <a:stretch>
                  <a:fillRect l="-1136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0F0102F-F7C3-DB42-B983-BF7993A320C0}"/>
              </a:ext>
            </a:extLst>
          </p:cNvPr>
          <p:cNvSpPr/>
          <p:nvPr/>
        </p:nvSpPr>
        <p:spPr bwMode="auto">
          <a:xfrm>
            <a:off x="6333067" y="5749570"/>
            <a:ext cx="459054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1E2413-4629-3441-864C-4A89C3F379B8}"/>
              </a:ext>
            </a:extLst>
          </p:cNvPr>
          <p:cNvSpPr/>
          <p:nvPr/>
        </p:nvSpPr>
        <p:spPr bwMode="auto">
          <a:xfrm>
            <a:off x="4623008" y="5758227"/>
            <a:ext cx="459054" cy="42164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E1B955-040B-5E4C-8C96-12FC7C47C5A8}"/>
              </a:ext>
            </a:extLst>
          </p:cNvPr>
          <p:cNvSpPr/>
          <p:nvPr/>
        </p:nvSpPr>
        <p:spPr bwMode="auto">
          <a:xfrm>
            <a:off x="8043126" y="5768995"/>
            <a:ext cx="442831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dirty="0"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02EDDB-7CEC-FF4D-862C-A1442058425F}"/>
              </a:ext>
            </a:extLst>
          </p:cNvPr>
          <p:cNvSpPr/>
          <p:nvPr/>
        </p:nvSpPr>
        <p:spPr bwMode="auto">
          <a:xfrm>
            <a:off x="9864994" y="5789897"/>
            <a:ext cx="459054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429F3-7B1B-2F4D-9D4F-B6023336AEBF}"/>
              </a:ext>
            </a:extLst>
          </p:cNvPr>
          <p:cNvSpPr txBox="1"/>
          <p:nvPr/>
        </p:nvSpPr>
        <p:spPr>
          <a:xfrm>
            <a:off x="4653913" y="5801512"/>
            <a:ext cx="541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8E00B-278D-994F-8C21-40AC5E5C8276}"/>
              </a:ext>
            </a:extLst>
          </p:cNvPr>
          <p:cNvSpPr txBox="1"/>
          <p:nvPr/>
        </p:nvSpPr>
        <p:spPr>
          <a:xfrm>
            <a:off x="6351130" y="5750099"/>
            <a:ext cx="442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ACFD8D-B8AF-F94B-A382-EACEEA7351BB}"/>
              </a:ext>
            </a:extLst>
          </p:cNvPr>
          <p:cNvSpPr txBox="1"/>
          <p:nvPr/>
        </p:nvSpPr>
        <p:spPr>
          <a:xfrm>
            <a:off x="8056696" y="5762553"/>
            <a:ext cx="442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084E97-5771-F845-8938-83805DAA39B0}"/>
              </a:ext>
            </a:extLst>
          </p:cNvPr>
          <p:cNvSpPr txBox="1"/>
          <p:nvPr/>
        </p:nvSpPr>
        <p:spPr>
          <a:xfrm flipH="1">
            <a:off x="9844354" y="5768995"/>
            <a:ext cx="541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&gt;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4659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10" grpId="0" animBg="1"/>
      <p:bldP spid="12" grpId="0" animBg="1"/>
      <p:bldP spid="13" grpId="0" animBg="1"/>
      <p:bldP spid="8" grpId="0"/>
      <p:bldP spid="9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690" y="55359"/>
            <a:ext cx="997130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Negative Numbers: Examples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384" y="872693"/>
            <a:ext cx="6551488" cy="723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C40012B-0125-EE4A-A7B0-BA78813A20AD}"/>
                  </a:ext>
                </a:extLst>
              </p:cNvPr>
              <p:cNvSpPr txBox="1"/>
              <p:nvPr/>
            </p:nvSpPr>
            <p:spPr>
              <a:xfrm>
                <a:off x="2356520" y="1595716"/>
                <a:ext cx="93723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Example:</a:t>
                </a:r>
                <a:r>
                  <a:rPr lang="en-US" sz="2400" dirty="0"/>
                  <a:t> Write this set of numbers in order with the smallest first:        </a:t>
                </a:r>
              </a:p>
              <a:p>
                <a:r>
                  <a:rPr lang="en-US" sz="2400" dirty="0"/>
                  <a:t>                                6,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7, 8,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5,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10, 3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C40012B-0125-EE4A-A7B0-BA78813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20" y="1595716"/>
                <a:ext cx="9372340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041" t="-5147" r="-5335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5BA184-1C67-F947-A760-4898D3A35E54}"/>
                  </a:ext>
                </a:extLst>
              </p:cNvPr>
              <p:cNvSpPr txBox="1"/>
              <p:nvPr/>
            </p:nvSpPr>
            <p:spPr>
              <a:xfrm>
                <a:off x="2351584" y="2306462"/>
                <a:ext cx="950505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We can use the number line above to put them in order, with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 being the smallest and so on to give: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2,  3,  6,  8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65BA184-1C67-F947-A760-4898D3A35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2306462"/>
                <a:ext cx="9505056" cy="1277273"/>
              </a:xfrm>
              <a:prstGeom prst="rect">
                <a:avLst/>
              </a:prstGeom>
              <a:blipFill rotWithShape="1">
                <a:blip r:embed="rId4"/>
                <a:stretch>
                  <a:fillRect l="-1026" t="-333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CEC6E1-297D-A940-9495-3354B3DD1A31}"/>
                  </a:ext>
                </a:extLst>
              </p:cNvPr>
              <p:cNvSpPr txBox="1"/>
              <p:nvPr/>
            </p:nvSpPr>
            <p:spPr>
              <a:xfrm>
                <a:off x="2412292" y="3538886"/>
                <a:ext cx="6551488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Example: </a:t>
                </a:r>
                <a:r>
                  <a:rPr lang="en-US" sz="2400" dirty="0"/>
                  <a:t>Is each statement true or false?</a:t>
                </a:r>
              </a:p>
              <a:p>
                <a:pPr marL="457200" indent="-457200">
                  <a:buAutoNum type="alphaLcParenR"/>
                </a:pPr>
                <a:r>
                  <a:rPr lang="en-US" sz="2400" dirty="0"/>
                  <a:t> 3 &gt;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5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/>
                  <a:t>c)    0 &lt;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CEC6E1-297D-A940-9495-3354B3DD1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3538886"/>
                <a:ext cx="6551488" cy="1800493"/>
              </a:xfrm>
              <a:prstGeom prst="rect">
                <a:avLst/>
              </a:prstGeom>
              <a:blipFill>
                <a:blip r:embed="rId5"/>
                <a:stretch>
                  <a:fillRect l="-1354" t="-2817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EB67DC-F161-5F4C-8829-7CE395DEDDF1}"/>
                  </a:ext>
                </a:extLst>
              </p:cNvPr>
              <p:cNvSpPr txBox="1"/>
              <p:nvPr/>
            </p:nvSpPr>
            <p:spPr>
              <a:xfrm>
                <a:off x="4341586" y="3979111"/>
                <a:ext cx="80911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This is true; 3 is the right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 on the number line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EB67DC-F161-5F4C-8829-7CE395DED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3979111"/>
                <a:ext cx="8091117" cy="461665"/>
              </a:xfrm>
              <a:prstGeom prst="rect">
                <a:avLst/>
              </a:prstGeom>
              <a:blipFill>
                <a:blip r:embed="rId6"/>
                <a:stretch>
                  <a:fillRect l="-1097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414382A-AEBB-3847-8B55-99DA0E02898C}"/>
                  </a:ext>
                </a:extLst>
              </p:cNvPr>
              <p:cNvSpPr txBox="1"/>
              <p:nvPr/>
            </p:nvSpPr>
            <p:spPr>
              <a:xfrm>
                <a:off x="4341586" y="4437679"/>
                <a:ext cx="75150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False as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 is to the left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 on the number line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414382A-AEBB-3847-8B55-99DA0E028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4437679"/>
                <a:ext cx="7515054" cy="461665"/>
              </a:xfrm>
              <a:prstGeom prst="rect">
                <a:avLst/>
              </a:prstGeom>
              <a:blipFill>
                <a:blip r:embed="rId7"/>
                <a:stretch>
                  <a:fillRect l="-1180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CA72AB-4754-7447-A765-B8AED2A57E2B}"/>
                  </a:ext>
                </a:extLst>
              </p:cNvPr>
              <p:cNvSpPr txBox="1"/>
              <p:nvPr/>
            </p:nvSpPr>
            <p:spPr>
              <a:xfrm>
                <a:off x="4341586" y="4834653"/>
                <a:ext cx="75870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False as 0 is to the right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so greater than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CA72AB-4754-7447-A765-B8AED2A57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4834653"/>
                <a:ext cx="7587062" cy="461665"/>
              </a:xfrm>
              <a:prstGeom prst="rect">
                <a:avLst/>
              </a:prstGeom>
              <a:blipFill>
                <a:blip r:embed="rId8"/>
                <a:stretch>
                  <a:fillRect l="-1171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BBE983-B216-E147-90C5-C9C54AE63B86}"/>
                  </a:ext>
                </a:extLst>
              </p:cNvPr>
              <p:cNvSpPr txBox="1"/>
              <p:nvPr/>
            </p:nvSpPr>
            <p:spPr>
              <a:xfrm>
                <a:off x="2356520" y="5357912"/>
                <a:ext cx="10004176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400" b="1" dirty="0"/>
                  <a:t>Example:</a:t>
                </a:r>
                <a:r>
                  <a:rPr lang="en-US" sz="2400" dirty="0"/>
                  <a:t> Write down any integers that could go in the boxes below: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&lt;                       &lt; 3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b="1" dirty="0"/>
                  <a:t>Solution:</a:t>
                </a:r>
                <a:r>
                  <a:rPr lang="en-US" sz="2400" dirty="0"/>
                  <a:t> Using the number line shows possible answers above.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BBE983-B216-E147-90C5-C9C54AE63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20" y="5357912"/>
                <a:ext cx="10004176" cy="1431161"/>
              </a:xfrm>
              <a:prstGeom prst="rect">
                <a:avLst/>
              </a:prstGeom>
              <a:blipFill>
                <a:blip r:embed="rId9"/>
                <a:stretch>
                  <a:fillRect l="-888" t="-2632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CD07A3-FDA0-F54C-BB6F-DEFA632A8AB7}"/>
                  </a:ext>
                </a:extLst>
              </p:cNvPr>
              <p:cNvSpPr txBox="1"/>
              <p:nvPr/>
            </p:nvSpPr>
            <p:spPr>
              <a:xfrm>
                <a:off x="5519936" y="5797947"/>
                <a:ext cx="20808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1, 0, 1, 2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CD07A3-FDA0-F54C-BB6F-DEFA632A8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5797947"/>
                <a:ext cx="2080898" cy="461665"/>
              </a:xfrm>
              <a:prstGeom prst="rect">
                <a:avLst/>
              </a:prstGeom>
              <a:blipFill>
                <a:blip r:embed="rId10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D0362D2-7DB2-2E47-9E29-8D92E1282A6E}"/>
              </a:ext>
            </a:extLst>
          </p:cNvPr>
          <p:cNvSpPr txBox="1"/>
          <p:nvPr/>
        </p:nvSpPr>
        <p:spPr>
          <a:xfrm>
            <a:off x="5519936" y="5811759"/>
            <a:ext cx="1728192" cy="4340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74999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Fitness Check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42" y="796641"/>
            <a:ext cx="7106243" cy="784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C40012B-0125-EE4A-A7B0-BA78813A20AD}"/>
                  </a:ext>
                </a:extLst>
              </p:cNvPr>
              <p:cNvSpPr txBox="1"/>
              <p:nvPr/>
            </p:nvSpPr>
            <p:spPr>
              <a:xfrm>
                <a:off x="2803008" y="3239019"/>
                <a:ext cx="8550640" cy="1131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600"/>
                  </a:spcAft>
                </a:pPr>
                <a:r>
                  <a:rPr lang="en-US" sz="2400" dirty="0"/>
                  <a:t>2. Write the set of numbers in order with the smallest first:                 				   3,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, 8, 0,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1, 1,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C40012B-0125-EE4A-A7B0-BA78813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008" y="3239019"/>
                <a:ext cx="8550640" cy="1131848"/>
              </a:xfrm>
              <a:prstGeom prst="rect">
                <a:avLst/>
              </a:prstGeom>
              <a:blipFill>
                <a:blip r:embed="rId3"/>
                <a:stretch>
                  <a:fillRect l="-1039" r="-1083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5BA184-1C67-F947-A760-4898D3A35E54}"/>
                  </a:ext>
                </a:extLst>
              </p:cNvPr>
              <p:cNvSpPr txBox="1"/>
              <p:nvPr/>
            </p:nvSpPr>
            <p:spPr>
              <a:xfrm>
                <a:off x="2730500" y="4432243"/>
                <a:ext cx="66588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/>
                  <a:t>   </a:t>
                </a:r>
                <a:r>
                  <a:rPr lang="en-US" sz="2400" dirty="0"/>
                  <a:t>Answer: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0, 1,  3,  8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5BA184-1C67-F947-A760-4898D3A35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500" y="4432243"/>
                <a:ext cx="6658880" cy="461665"/>
              </a:xfrm>
              <a:prstGeom prst="rect">
                <a:avLst/>
              </a:prstGeom>
              <a:blipFill>
                <a:blip r:embed="rId4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937E68-BB66-404A-AF3C-8F439B391BD4}"/>
                  </a:ext>
                </a:extLst>
              </p:cNvPr>
              <p:cNvSpPr txBox="1"/>
              <p:nvPr/>
            </p:nvSpPr>
            <p:spPr>
              <a:xfrm>
                <a:off x="2803008" y="1838737"/>
                <a:ext cx="8981624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US" sz="2400" dirty="0"/>
                  <a:t>1. Put inequality signs, &lt; or &gt;, between each pair of numbers to give a true statement:</a:t>
                </a:r>
              </a:p>
              <a:p>
                <a:r>
                  <a:rPr lang="en-US" sz="2400" dirty="0"/>
                  <a:t>   a)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en-US" sz="2400" dirty="0"/>
                  <a:t>       4        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         c)  2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937E68-BB66-404A-AF3C-8F439B391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008" y="1838737"/>
                <a:ext cx="8981624" cy="1354217"/>
              </a:xfrm>
              <a:prstGeom prst="rect">
                <a:avLst/>
              </a:prstGeom>
              <a:blipFill>
                <a:blip r:embed="rId5"/>
                <a:stretch>
                  <a:fillRect l="-989" t="-2804" b="-9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3930020" y="272390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&lt;</a:t>
            </a:r>
            <a:r>
              <a:rPr lang="en-US" sz="2400" dirty="0"/>
              <a:t>  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882FAA-47CD-2B4E-B619-1A52889D3705}"/>
              </a:ext>
            </a:extLst>
          </p:cNvPr>
          <p:cNvSpPr txBox="1"/>
          <p:nvPr/>
        </p:nvSpPr>
        <p:spPr>
          <a:xfrm>
            <a:off x="6171251" y="27090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FD16CB-9128-AE4E-B1CB-9E381E454091}"/>
              </a:ext>
            </a:extLst>
          </p:cNvPr>
          <p:cNvSpPr txBox="1"/>
          <p:nvPr/>
        </p:nvSpPr>
        <p:spPr>
          <a:xfrm>
            <a:off x="8794619" y="2757472"/>
            <a:ext cx="413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2C769A-F511-0C43-BC87-1CBCB08E59DD}"/>
                  </a:ext>
                </a:extLst>
              </p:cNvPr>
              <p:cNvSpPr txBox="1"/>
              <p:nvPr/>
            </p:nvSpPr>
            <p:spPr>
              <a:xfrm>
                <a:off x="2848432" y="5047163"/>
                <a:ext cx="8720175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Write down all integers that could go in box below to make the statement true: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&lt;                           &lt; 4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2C769A-F511-0C43-BC87-1CBCB08E5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432" y="5047163"/>
                <a:ext cx="8720175" cy="1277273"/>
              </a:xfrm>
              <a:prstGeom prst="rect">
                <a:avLst/>
              </a:prstGeom>
              <a:blipFill>
                <a:blip r:embed="rId6"/>
                <a:stretch>
                  <a:fillRect l="-1017" t="-294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C8202F2-106B-A44E-969A-4E9E019F0010}"/>
              </a:ext>
            </a:extLst>
          </p:cNvPr>
          <p:cNvSpPr txBox="1"/>
          <p:nvPr/>
        </p:nvSpPr>
        <p:spPr>
          <a:xfrm>
            <a:off x="5591944" y="5868930"/>
            <a:ext cx="188959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FCDD8E-AEBC-1F44-AE8F-817824046107}"/>
                  </a:ext>
                </a:extLst>
              </p:cNvPr>
              <p:cNvSpPr txBox="1"/>
              <p:nvPr/>
            </p:nvSpPr>
            <p:spPr>
              <a:xfrm>
                <a:off x="5576872" y="5861304"/>
                <a:ext cx="26642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1, 0, 1, 2, 3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FCDD8E-AEBC-1F44-AE8F-817824046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872" y="5861304"/>
                <a:ext cx="2664295" cy="461665"/>
              </a:xfrm>
              <a:prstGeom prst="rect">
                <a:avLst/>
              </a:prstGeom>
              <a:blipFill>
                <a:blip r:embed="rId7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23195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4" grpId="0"/>
      <p:bldP spid="9" grpId="0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32049"/>
            <a:ext cx="98650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91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77647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1315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91589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84646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852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Negative Numbers : Adding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CB975-ECE5-8448-B2B8-C96554C1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752035"/>
            <a:ext cx="7344816" cy="723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5B3092-3A0F-9445-BD8A-078E9C379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868" y="1375884"/>
            <a:ext cx="4536504" cy="17252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272539D-7C5F-A34F-8F97-88A57BC7F831}"/>
                  </a:ext>
                </a:extLst>
              </p:cNvPr>
              <p:cNvSpPr txBox="1"/>
              <p:nvPr/>
            </p:nvSpPr>
            <p:spPr>
              <a:xfrm>
                <a:off x="2512304" y="3140227"/>
                <a:ext cx="7560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   Calculate     </a:t>
                </a:r>
                <a:r>
                  <a:rPr lang="en-US" sz="240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3+8     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)  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4+(−2) 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:r>
                  <a:rPr lang="en-US" dirty="0">
                    <a:latin typeface="+mj-lt"/>
                  </a:rPr>
                  <a:t>     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72539D-7C5F-A34F-8F97-88A57BC7F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304" y="3140227"/>
                <a:ext cx="756033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1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8385556C-2715-FA47-95EB-77A5F0D7C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288" y="4081606"/>
            <a:ext cx="6156176" cy="1119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0563FA-F8B3-F643-9B8B-0370E4EA3E17}"/>
                  </a:ext>
                </a:extLst>
              </p:cNvPr>
              <p:cNvSpPr txBox="1"/>
              <p:nvPr/>
            </p:nvSpPr>
            <p:spPr>
              <a:xfrm>
                <a:off x="2530005" y="3601892"/>
                <a:ext cx="92922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a) We start 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8 to the right so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3+8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5 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0563FA-F8B3-F643-9B8B-0370E4EA3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005" y="3601892"/>
                <a:ext cx="9292229" cy="461665"/>
              </a:xfrm>
              <a:prstGeom prst="rect">
                <a:avLst/>
              </a:prstGeom>
              <a:blipFill>
                <a:blip r:embed="rId6"/>
                <a:stretch>
                  <a:fillRect l="-955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A95555-2C02-3342-AE25-9A397139EB51}"/>
                  </a:ext>
                </a:extLst>
              </p:cNvPr>
              <p:cNvSpPr txBox="1"/>
              <p:nvPr/>
            </p:nvSpPr>
            <p:spPr>
              <a:xfrm>
                <a:off x="3924212" y="5222189"/>
                <a:ext cx="81484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2 to the left giving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4+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A95555-2C02-3342-AE25-9A397139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212" y="5222189"/>
                <a:ext cx="8148452" cy="461665"/>
              </a:xfrm>
              <a:prstGeom prst="rect">
                <a:avLst/>
              </a:prstGeom>
              <a:blipFill>
                <a:blip r:embed="rId7"/>
                <a:stretch>
                  <a:fillRect l="-1089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2460AFA-C92A-0440-99E1-837954F479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212" y="5895784"/>
            <a:ext cx="6551712" cy="962216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6430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3044"/>
            <a:ext cx="1005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 Negative Numbers: Subtracting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CB975-ECE5-8448-B2B8-C96554C1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212" y="752035"/>
            <a:ext cx="6551488" cy="723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272539D-7C5F-A34F-8F97-88A57BC7F831}"/>
                  </a:ext>
                </a:extLst>
              </p:cNvPr>
              <p:cNvSpPr txBox="1"/>
              <p:nvPr/>
            </p:nvSpPr>
            <p:spPr>
              <a:xfrm>
                <a:off x="2226529" y="3130103"/>
                <a:ext cx="76323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   Calculate     </a:t>
                </a:r>
                <a:r>
                  <a:rPr lang="en-US" sz="240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) 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−(−2)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+mj-lt"/>
                  </a:rPr>
                  <a:t>      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72539D-7C5F-A34F-8F97-88A57BC7F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529" y="3130103"/>
                <a:ext cx="763234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9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0563FA-F8B3-F643-9B8B-0370E4EA3E17}"/>
                  </a:ext>
                </a:extLst>
              </p:cNvPr>
              <p:cNvSpPr txBox="1"/>
              <p:nvPr/>
            </p:nvSpPr>
            <p:spPr>
              <a:xfrm>
                <a:off x="2207568" y="3576778"/>
                <a:ext cx="8796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7 to the left so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5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B0563FA-F8B3-F643-9B8B-0370E4EA3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3576778"/>
                <a:ext cx="879689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40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A95555-2C02-3342-AE25-9A397139EB51}"/>
                  </a:ext>
                </a:extLst>
              </p:cNvPr>
              <p:cNvSpPr txBox="1"/>
              <p:nvPr/>
            </p:nvSpPr>
            <p:spPr>
              <a:xfrm>
                <a:off x="3636873" y="5160634"/>
                <a:ext cx="80764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2 to the right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4−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A95555-2C02-3342-AE25-9A397139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873" y="5160634"/>
                <a:ext cx="807644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08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C9CB69E-A16F-EA4F-B1F8-66908E00AD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481" y="1393273"/>
            <a:ext cx="4701778" cy="17579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04B424-CC8D-D343-B854-07739D930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8052" y="4132403"/>
            <a:ext cx="6120172" cy="1070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70CAB7-AC3D-9D46-80AB-890F3849F6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4770" y="5622299"/>
            <a:ext cx="6197648" cy="1089232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28460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3416"/>
            <a:ext cx="1005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C031AB-D75F-8F49-A1A8-C5C1A67C9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382" y="2113291"/>
            <a:ext cx="5855444" cy="1125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321809" y="757491"/>
                <a:ext cx="80686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Calculate: a)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5+8   </m:t>
                    </m:r>
                  </m:oMath>
                </a14:m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6+6 </m:t>
                    </m:r>
                  </m:oMath>
                </a14:m>
                <a:r>
                  <a:rPr lang="en-US" sz="2400" dirty="0"/>
                  <a:t>  c)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7  </m:t>
                    </m:r>
                  </m:oMath>
                </a14:m>
                <a:r>
                  <a:rPr lang="en-US" sz="2400" dirty="0"/>
                  <a:t> d)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809" y="757491"/>
                <a:ext cx="8068662" cy="461665"/>
              </a:xfrm>
              <a:prstGeom prst="rect">
                <a:avLst/>
              </a:prstGeom>
              <a:blipFill>
                <a:blip r:embed="rId3"/>
                <a:stretch>
                  <a:fillRect l="-1258" t="-1388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9F6E180-3FD1-8147-A619-04C8D2D0E28D}"/>
              </a:ext>
            </a:extLst>
          </p:cNvPr>
          <p:cNvSpPr txBox="1"/>
          <p:nvPr/>
        </p:nvSpPr>
        <p:spPr>
          <a:xfrm>
            <a:off x="3977504" y="1204330"/>
            <a:ext cx="206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Answers: 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F9C091-508E-AB46-BE8F-355F046D02C8}"/>
              </a:ext>
            </a:extLst>
          </p:cNvPr>
          <p:cNvSpPr txBox="1"/>
          <p:nvPr/>
        </p:nvSpPr>
        <p:spPr>
          <a:xfrm>
            <a:off x="5879976" y="122243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A1E4D4-D5FF-4744-97DC-CF37B03BCDA3}"/>
              </a:ext>
            </a:extLst>
          </p:cNvPr>
          <p:cNvSpPr txBox="1"/>
          <p:nvPr/>
        </p:nvSpPr>
        <p:spPr>
          <a:xfrm>
            <a:off x="7032104" y="121174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A235A-6B34-214C-A9AC-62F8DD43305C}"/>
                  </a:ext>
                </a:extLst>
              </p:cNvPr>
              <p:cNvSpPr txBox="1"/>
              <p:nvPr/>
            </p:nvSpPr>
            <p:spPr>
              <a:xfrm>
                <a:off x="8184232" y="1222433"/>
                <a:ext cx="8287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A235A-6B34-214C-A9AC-62F8DD433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1222433"/>
                <a:ext cx="82871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C889C03-17EA-064F-83CC-8525AFD6F1F5}"/>
              </a:ext>
            </a:extLst>
          </p:cNvPr>
          <p:cNvSpPr txBox="1"/>
          <p:nvPr/>
        </p:nvSpPr>
        <p:spPr>
          <a:xfrm>
            <a:off x="9227728" y="1262292"/>
            <a:ext cx="92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CEDD50-79AD-D145-B562-DE1F14485B57}"/>
              </a:ext>
            </a:extLst>
          </p:cNvPr>
          <p:cNvSpPr txBox="1"/>
          <p:nvPr/>
        </p:nvSpPr>
        <p:spPr>
          <a:xfrm>
            <a:off x="3340752" y="1678164"/>
            <a:ext cx="7094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Write down two possible sums shown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3EF76A-A971-E74C-962F-850C3D56488C}"/>
                  </a:ext>
                </a:extLst>
              </p:cNvPr>
              <p:cNvSpPr txBox="1"/>
              <p:nvPr/>
            </p:nvSpPr>
            <p:spPr>
              <a:xfrm>
                <a:off x="4199652" y="3270612"/>
                <a:ext cx="5664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Answers: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 + 5 = 3 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5) = 3     </a:t>
                </a:r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3EF76A-A971-E74C-962F-850C3D564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652" y="3270612"/>
                <a:ext cx="5664904" cy="400110"/>
              </a:xfrm>
              <a:prstGeom prst="rect">
                <a:avLst/>
              </a:prstGeom>
              <a:blipFill>
                <a:blip r:embed="rId5"/>
                <a:stretch>
                  <a:fillRect l="-111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47DA357-371E-674E-A4C8-79B233724B41}"/>
              </a:ext>
            </a:extLst>
          </p:cNvPr>
          <p:cNvSpPr txBox="1"/>
          <p:nvPr/>
        </p:nvSpPr>
        <p:spPr>
          <a:xfrm>
            <a:off x="2711625" y="3670723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Copy and complete </a:t>
            </a:r>
          </a:p>
          <a:p>
            <a:r>
              <a:rPr lang="en-US" sz="2400" dirty="0"/>
              <a:t>this addition table; the first row has been done.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4189833-58AA-084A-B2AD-BAFA1C788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05" y="3702623"/>
            <a:ext cx="3071295" cy="2601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A63421-7AF3-EC46-BDC0-93AA8A9E3633}"/>
                  </a:ext>
                </a:extLst>
              </p:cNvPr>
              <p:cNvSpPr txBox="1"/>
              <p:nvPr/>
            </p:nvSpPr>
            <p:spPr>
              <a:xfrm>
                <a:off x="7608168" y="4293096"/>
                <a:ext cx="23516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A63421-7AF3-EC46-BDC0-93AA8A9E3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4293096"/>
                <a:ext cx="2351658" cy="400110"/>
              </a:xfrm>
              <a:prstGeom prst="rect">
                <a:avLst/>
              </a:prstGeom>
              <a:blipFill>
                <a:blip r:embed="rId7"/>
                <a:stretch>
                  <a:fillRect t="-6061" r="-5376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5BCE42C-740C-294E-8BD7-B0EF61FF401E}"/>
                  </a:ext>
                </a:extLst>
              </p:cNvPr>
              <p:cNvSpPr txBox="1"/>
              <p:nvPr/>
            </p:nvSpPr>
            <p:spPr>
              <a:xfrm>
                <a:off x="7597493" y="4799037"/>
                <a:ext cx="24952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1    3 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5BCE42C-740C-294E-8BD7-B0EF61FF4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493" y="4799037"/>
                <a:ext cx="2495231" cy="400110"/>
              </a:xfrm>
              <a:prstGeom prst="rect">
                <a:avLst/>
              </a:prstGeom>
              <a:blipFill>
                <a:blip r:embed="rId8"/>
                <a:stretch>
                  <a:fillRect t="-625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5FD3F1D-377E-2349-A771-C077FF6E4E36}"/>
                  </a:ext>
                </a:extLst>
              </p:cNvPr>
              <p:cNvSpPr txBox="1"/>
              <p:nvPr/>
            </p:nvSpPr>
            <p:spPr>
              <a:xfrm>
                <a:off x="7576896" y="5267801"/>
                <a:ext cx="23730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1    1    3     5   </a:t>
                </a:r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5FD3F1D-377E-2349-A771-C077FF6E4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896" y="5267801"/>
                <a:ext cx="2373010" cy="400110"/>
              </a:xfrm>
              <a:prstGeom prst="rect">
                <a:avLst/>
              </a:prstGeom>
              <a:blipFill>
                <a:blip r:embed="rId9"/>
                <a:stretch>
                  <a:fillRect t="-6250" r="-85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34C23A-DB88-9B43-B0D9-BA80FDBAE007}"/>
                  </a:ext>
                </a:extLst>
              </p:cNvPr>
              <p:cNvSpPr txBox="1"/>
              <p:nvPr/>
            </p:nvSpPr>
            <p:spPr>
              <a:xfrm>
                <a:off x="7608169" y="5756422"/>
                <a:ext cx="24845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1    1    3     5    7</a:t>
                </a:r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34C23A-DB88-9B43-B0D9-BA80FDBAE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9" y="5756422"/>
                <a:ext cx="2484555" cy="400110"/>
              </a:xfrm>
              <a:prstGeom prst="rect">
                <a:avLst/>
              </a:prstGeom>
              <a:blipFill>
                <a:blip r:embed="rId10"/>
                <a:stretch>
                  <a:fillRect t="-606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8706F56-371D-5C42-9C7D-4E64B0AC4B8D}"/>
                  </a:ext>
                </a:extLst>
              </p:cNvPr>
              <p:cNvSpPr txBox="1"/>
              <p:nvPr/>
            </p:nvSpPr>
            <p:spPr>
              <a:xfrm>
                <a:off x="2628584" y="4989762"/>
                <a:ext cx="4248472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  <a:r>
                  <a:rPr lang="en-US" sz="2400" dirty="0"/>
                  <a:t>. Overnight the temperature dropped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/>
                  <a:t>C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/>
                  <a:t>C.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How many degrees did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if fall?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           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C.        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8706F56-371D-5C42-9C7D-4E64B0AC4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584" y="4989762"/>
                <a:ext cx="4248472" cy="1646605"/>
              </a:xfrm>
              <a:prstGeom prst="rect">
                <a:avLst/>
              </a:prstGeom>
              <a:blipFill rotWithShape="1">
                <a:blip r:embed="rId11"/>
                <a:stretch>
                  <a:fillRect l="-2152" t="-2593" b="-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99D2D8C7-5F6A-4349-8270-1C5977F8A0D1}"/>
              </a:ext>
            </a:extLst>
          </p:cNvPr>
          <p:cNvSpPr txBox="1"/>
          <p:nvPr/>
        </p:nvSpPr>
        <p:spPr>
          <a:xfrm>
            <a:off x="3713184" y="6156532"/>
            <a:ext cx="556252" cy="47983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312E3B-2A70-074A-9E35-2658DDA41B57}"/>
              </a:ext>
            </a:extLst>
          </p:cNvPr>
          <p:cNvSpPr txBox="1"/>
          <p:nvPr/>
        </p:nvSpPr>
        <p:spPr>
          <a:xfrm rot="10800000" flipV="1">
            <a:off x="3636152" y="6174702"/>
            <a:ext cx="60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19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1635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9" grpId="0"/>
      <p:bldP spid="20" grpId="0"/>
      <p:bldP spid="22" grpId="0"/>
      <p:bldP spid="17" grpId="0"/>
      <p:bldP spid="18" grpId="0"/>
      <p:bldP spid="23" grpId="0"/>
      <p:bldP spid="27" grpId="0"/>
      <p:bldP spid="29" grpId="0"/>
      <p:bldP spid="30" grpId="0"/>
      <p:bldP spid="31" grpId="0"/>
      <p:bldP spid="32" grpId="0"/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355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91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77647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1315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last Section.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91589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5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599" y="3149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Negative Numbers : Multiplication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C8CEB-FCEE-6C4D-A748-D50A6B9CE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4" y="1648990"/>
            <a:ext cx="6048672" cy="39306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099D36-690D-304B-A8E0-D1C14265D576}"/>
                  </a:ext>
                </a:extLst>
              </p:cNvPr>
              <p:cNvSpPr txBox="1"/>
              <p:nvPr/>
            </p:nvSpPr>
            <p:spPr>
              <a:xfrm>
                <a:off x="2639616" y="731135"/>
                <a:ext cx="94330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A positive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a negative number gives a negative;</a:t>
                </a:r>
              </a:p>
              <a:p>
                <a:pPr algn="ctr"/>
                <a:r>
                  <a:rPr lang="en-US" sz="2400" dirty="0"/>
                  <a:t>a negative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a negative number gives a positive.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35099D36-690D-304B-A8E0-D1C14265D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731135"/>
                <a:ext cx="9433048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43D2802-7B20-4E43-9EEF-721A747E100A}"/>
              </a:ext>
            </a:extLst>
          </p:cNvPr>
          <p:cNvSpPr txBox="1"/>
          <p:nvPr/>
        </p:nvSpPr>
        <p:spPr>
          <a:xfrm>
            <a:off x="4151784" y="1667282"/>
            <a:ext cx="6048672" cy="39123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561619-C7FC-694E-843B-5422E744D80F}"/>
                  </a:ext>
                </a:extLst>
              </p:cNvPr>
              <p:cNvSpPr txBox="1"/>
              <p:nvPr/>
            </p:nvSpPr>
            <p:spPr>
              <a:xfrm>
                <a:off x="2783632" y="5812348"/>
                <a:ext cx="87849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Hence, for example: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561619-C7FC-694E-843B-5422E744D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5812348"/>
                <a:ext cx="8784976" cy="461665"/>
              </a:xfrm>
              <a:prstGeom prst="rect">
                <a:avLst/>
              </a:prstGeom>
              <a:blipFill>
                <a:blip r:embed="rId4"/>
                <a:stretch>
                  <a:fillRect l="-1010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6865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321" y="5874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Negative Numbers: Multiplication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B64CA9-E9C4-1945-80F9-008BD3920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03" y="1762760"/>
            <a:ext cx="4699000" cy="392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6007DA-9C35-4D49-B187-541E686A1B05}"/>
              </a:ext>
            </a:extLst>
          </p:cNvPr>
          <p:cNvSpPr txBox="1"/>
          <p:nvPr/>
        </p:nvSpPr>
        <p:spPr>
          <a:xfrm>
            <a:off x="3703335" y="772279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Example:</a:t>
            </a:r>
            <a:r>
              <a:rPr lang="en-US" sz="2400" dirty="0"/>
              <a:t> Complete this multiplication grid,   	   		         working down the columns.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311885-A6D0-3E41-AEE1-118329B8A3A7}"/>
                  </a:ext>
                </a:extLst>
              </p:cNvPr>
              <p:cNvSpPr txBox="1"/>
              <p:nvPr/>
            </p:nvSpPr>
            <p:spPr>
              <a:xfrm>
                <a:off x="8566944" y="2708920"/>
                <a:ext cx="64807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311885-A6D0-3E41-AEE1-118329B8A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6944" y="2708920"/>
                <a:ext cx="648072" cy="3046988"/>
              </a:xfrm>
              <a:prstGeom prst="rect">
                <a:avLst/>
              </a:prstGeom>
              <a:blipFill>
                <a:blip r:embed="rId3"/>
                <a:stretch>
                  <a:fillRect l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33A715-1ADC-A148-9707-9C32CFC1F99D}"/>
                  </a:ext>
                </a:extLst>
              </p:cNvPr>
              <p:cNvSpPr txBox="1"/>
              <p:nvPr/>
            </p:nvSpPr>
            <p:spPr>
              <a:xfrm>
                <a:off x="7104112" y="2708920"/>
                <a:ext cx="64807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33A715-1ADC-A148-9707-9C32CFC1F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12" y="2708920"/>
                <a:ext cx="648072" cy="2677656"/>
              </a:xfrm>
              <a:prstGeom prst="rect">
                <a:avLst/>
              </a:prstGeom>
              <a:blipFill>
                <a:blip r:embed="rId4"/>
                <a:stretch>
                  <a:fillRect r="-13462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190A6-AF50-9148-8027-55139B3BD25B}"/>
                  </a:ext>
                </a:extLst>
              </p:cNvPr>
              <p:cNvSpPr txBox="1"/>
              <p:nvPr/>
            </p:nvSpPr>
            <p:spPr>
              <a:xfrm>
                <a:off x="5602307" y="2708920"/>
                <a:ext cx="64807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1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190A6-AF50-9148-8027-55139B3BD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307" y="2708920"/>
                <a:ext cx="648072" cy="2677656"/>
              </a:xfrm>
              <a:prstGeom prst="rect">
                <a:avLst/>
              </a:prstGeom>
              <a:blipFill>
                <a:blip r:embed="rId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635BECD-C6D6-D046-98EE-E168ABAABD7F}"/>
              </a:ext>
            </a:extLst>
          </p:cNvPr>
          <p:cNvSpPr txBox="1"/>
          <p:nvPr/>
        </p:nvSpPr>
        <p:spPr>
          <a:xfrm>
            <a:off x="6439639" y="2708920"/>
            <a:ext cx="5760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43C629-31E9-794B-B858-F34A2C7324BC}"/>
                  </a:ext>
                </a:extLst>
              </p:cNvPr>
              <p:cNvSpPr txBox="1"/>
              <p:nvPr/>
            </p:nvSpPr>
            <p:spPr>
              <a:xfrm>
                <a:off x="7830463" y="2696641"/>
                <a:ext cx="64807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43C629-31E9-794B-B858-F34A2C732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463" y="2696641"/>
                <a:ext cx="648072" cy="3046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9885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  <p:bldP spid="15" grpId="0"/>
      <p:bldP spid="10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216" y="3978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Negative Numbers: Division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007DA-9C35-4D49-B187-541E686A1B05}"/>
              </a:ext>
            </a:extLst>
          </p:cNvPr>
          <p:cNvSpPr txBox="1"/>
          <p:nvPr/>
        </p:nvSpPr>
        <p:spPr>
          <a:xfrm>
            <a:off x="4287264" y="880625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Division with negative numbers works in a similar way, as shown in these examples: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A0F1D13-D034-574E-A194-BE2D4AEFFD19}"/>
                  </a:ext>
                </a:extLst>
              </p:cNvPr>
              <p:cNvSpPr txBox="1"/>
              <p:nvPr/>
            </p:nvSpPr>
            <p:spPr>
              <a:xfrm>
                <a:off x="4727848" y="2204865"/>
                <a:ext cx="5328592" cy="3847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Calculate:</a:t>
                </a:r>
              </a:p>
              <a:p>
                <a:pPr marL="457200" indent="-457200">
                  <a:lnSpc>
                    <a:spcPct val="150000"/>
                  </a:lnSpc>
                  <a:buAutoNum type="alphaLcParenR"/>
                </a:pP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+mj-lt"/>
                    <a:ea typeface="Cambria Math" panose="02040503050406030204" pitchFamily="18" charset="0"/>
                  </a:rPr>
                  <a:t>           </a:t>
                </a:r>
              </a:p>
              <a:p>
                <a:pPr marL="457200" indent="-457200">
                  <a:lnSpc>
                    <a:spcPct val="150000"/>
                  </a:lnSpc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21)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2400" dirty="0">
                    <a:latin typeface="+mj-lt"/>
                  </a:rPr>
                  <a:t> =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45)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=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28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7)=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endParaRPr lang="en-US" dirty="0">
                  <a:latin typeface="+mj-lt"/>
                </a:endParaRPr>
              </a:p>
              <a:p>
                <a:pPr marL="457200" indent="-457200">
                  <a:buAutoNum type="alphaLcParenR"/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A0F1D13-D034-574E-A194-BE2D4AEFF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2204865"/>
                <a:ext cx="5328592" cy="3847207"/>
              </a:xfrm>
              <a:prstGeom prst="rect">
                <a:avLst/>
              </a:prstGeom>
              <a:blipFill rotWithShape="1">
                <a:blip r:embed="rId2"/>
                <a:stretch>
                  <a:fillRect l="-1831" t="-1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D49C9C-A8B2-9146-A9BA-6F5C56020544}"/>
                  </a:ext>
                </a:extLst>
              </p:cNvPr>
              <p:cNvSpPr txBox="1"/>
              <p:nvPr/>
            </p:nvSpPr>
            <p:spPr>
              <a:xfrm>
                <a:off x="7045085" y="3222582"/>
                <a:ext cx="612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D49C9C-A8B2-9146-A9BA-6F5C56020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085" y="3222582"/>
                <a:ext cx="61268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7E3F8BA-E9CA-D54D-8EFE-58AFE6FA7B96}"/>
              </a:ext>
            </a:extLst>
          </p:cNvPr>
          <p:cNvSpPr txBox="1"/>
          <p:nvPr/>
        </p:nvSpPr>
        <p:spPr>
          <a:xfrm>
            <a:off x="7657773" y="3773808"/>
            <a:ext cx="45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C62447-1CF3-AD40-87A8-1C9E978A18D3}"/>
                  </a:ext>
                </a:extLst>
              </p:cNvPr>
              <p:cNvSpPr txBox="1"/>
              <p:nvPr/>
            </p:nvSpPr>
            <p:spPr>
              <a:xfrm>
                <a:off x="7166964" y="4324246"/>
                <a:ext cx="450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C62447-1CF3-AD40-87A8-1C9E978A1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64" y="4324246"/>
                <a:ext cx="450360" cy="461665"/>
              </a:xfrm>
              <a:prstGeom prst="rect">
                <a:avLst/>
              </a:prstGeom>
              <a:blipFill>
                <a:blip r:embed="rId4"/>
                <a:stretch>
                  <a:fillRect r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2D2C0D-67C9-334B-9EF6-E34728DF6955}"/>
                  </a:ext>
                </a:extLst>
              </p:cNvPr>
              <p:cNvSpPr txBox="1"/>
              <p:nvPr/>
            </p:nvSpPr>
            <p:spPr>
              <a:xfrm>
                <a:off x="7207413" y="4906469"/>
                <a:ext cx="450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2D2C0D-67C9-334B-9EF6-E34728DF6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413" y="4906469"/>
                <a:ext cx="450360" cy="461665"/>
              </a:xfrm>
              <a:prstGeom prst="rect">
                <a:avLst/>
              </a:prstGeom>
              <a:blipFill>
                <a:blip r:embed="rId5"/>
                <a:stretch>
                  <a:fillRect r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49013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  <p:bldP spid="9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900" y="3437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2E3A2-56A8-AD47-B91D-EB55310AA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872" y="1350449"/>
            <a:ext cx="2880320" cy="2927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E89ED-50F9-B244-A93A-FB7EF0CAEAB9}"/>
              </a:ext>
            </a:extLst>
          </p:cNvPr>
          <p:cNvSpPr txBox="1"/>
          <p:nvPr/>
        </p:nvSpPr>
        <p:spPr>
          <a:xfrm>
            <a:off x="2412292" y="738664"/>
            <a:ext cx="6443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Copy and complete this multiplication grid: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EC23D-F9AF-EC45-B359-806962C30E4A}"/>
              </a:ext>
            </a:extLst>
          </p:cNvPr>
          <p:cNvSpPr txBox="1"/>
          <p:nvPr/>
        </p:nvSpPr>
        <p:spPr>
          <a:xfrm>
            <a:off x="2433852" y="4417721"/>
            <a:ext cx="7505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Calculate these multiplications and divisions.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1D3B5C-12DA-324F-BF74-E8CC97ED0654}"/>
                  </a:ext>
                </a:extLst>
              </p:cNvPr>
              <p:cNvSpPr txBox="1"/>
              <p:nvPr/>
            </p:nvSpPr>
            <p:spPr>
              <a:xfrm>
                <a:off x="2412292" y="4879386"/>
                <a:ext cx="94683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6)×3     </m:t>
                    </m:r>
                  </m:oMath>
                </a14:m>
                <a:r>
                  <a:rPr lang="en-US" sz="2400" dirty="0">
                    <a:latin typeface="+mj-lt"/>
                  </a:rPr>
                  <a:t>      b)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3)×</m:t>
                    </m:r>
                  </m:oMath>
                </a14:m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8)</m:t>
                    </m:r>
                  </m:oMath>
                </a14:m>
                <a:r>
                  <a:rPr lang="en-US" sz="2400" dirty="0">
                    <a:latin typeface="+mj-lt"/>
                  </a:rPr>
                  <a:t>           c)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6)÷3</m:t>
                    </m:r>
                  </m:oMath>
                </a14:m>
                <a:r>
                  <a:rPr lang="en-US" sz="2400" dirty="0">
                    <a:latin typeface="+mj-lt"/>
                  </a:rPr>
                  <a:t>            d) 8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2)</m:t>
                    </m:r>
                  </m:oMath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1D3B5C-12DA-324F-BF74-E8CC97ED0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4879386"/>
                <a:ext cx="9468308" cy="461665"/>
              </a:xfrm>
              <a:prstGeom prst="rect">
                <a:avLst/>
              </a:prstGeom>
              <a:blipFill>
                <a:blip r:embed="rId3"/>
                <a:stretch>
                  <a:fillRect l="-938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DFB5A9-7EBB-2D44-8871-4D9EAA44496D}"/>
                  </a:ext>
                </a:extLst>
              </p:cNvPr>
              <p:cNvSpPr txBox="1"/>
              <p:nvPr/>
            </p:nvSpPr>
            <p:spPr>
              <a:xfrm>
                <a:off x="2412292" y="5614758"/>
                <a:ext cx="5904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Calculate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 + 10)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CDFB5A9-7EBB-2D44-8871-4D9EAA444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5614758"/>
                <a:ext cx="59046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65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9701E4-C7E2-E347-BF34-AF5768162E1E}"/>
                  </a:ext>
                </a:extLst>
              </p:cNvPr>
              <p:cNvSpPr txBox="1"/>
              <p:nvPr/>
            </p:nvSpPr>
            <p:spPr>
              <a:xfrm>
                <a:off x="3630922" y="4879385"/>
                <a:ext cx="85294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18                       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9701E4-C7E2-E347-BF34-AF5768162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22" y="4879385"/>
                <a:ext cx="8529410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1132DB0-5D7A-8542-838A-2F7B9D69AB03}"/>
                  </a:ext>
                </a:extLst>
              </p:cNvPr>
              <p:cNvSpPr txBox="1"/>
              <p:nvPr/>
            </p:nvSpPr>
            <p:spPr>
              <a:xfrm>
                <a:off x="6583288" y="5614759"/>
                <a:ext cx="1584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1132DB0-5D7A-8542-838A-2F7B9D69A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288" y="5614759"/>
                <a:ext cx="1584175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2AD98D-CB3E-9C40-ACCF-EBE9946CBAC3}"/>
                  </a:ext>
                </a:extLst>
              </p:cNvPr>
              <p:cNvSpPr txBox="1"/>
              <p:nvPr/>
            </p:nvSpPr>
            <p:spPr>
              <a:xfrm>
                <a:off x="6079232" y="2087208"/>
                <a:ext cx="5040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2AD98D-CB3E-9C40-ACCF-EBE9946CB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232" y="2087208"/>
                <a:ext cx="504056" cy="2246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01FDE6-85A3-084B-956A-4442EB5CBB62}"/>
                  </a:ext>
                </a:extLst>
              </p:cNvPr>
              <p:cNvSpPr txBox="1"/>
              <p:nvPr/>
            </p:nvSpPr>
            <p:spPr>
              <a:xfrm>
                <a:off x="7056848" y="2084423"/>
                <a:ext cx="730368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12</a:t>
                </a:r>
                <a:endParaRPr lang="en-GB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01FDE6-85A3-084B-956A-4442EB5CB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848" y="2084423"/>
                <a:ext cx="730368" cy="2015936"/>
              </a:xfrm>
              <a:prstGeom prst="rect">
                <a:avLst/>
              </a:prstGeom>
              <a:blipFill>
                <a:blip r:embed="rId8"/>
                <a:stretch>
                  <a:fillRect b="-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0A6760-82C0-384E-83B0-C11F902827DF}"/>
                  </a:ext>
                </a:extLst>
              </p:cNvPr>
              <p:cNvSpPr txBox="1"/>
              <p:nvPr/>
            </p:nvSpPr>
            <p:spPr>
              <a:xfrm>
                <a:off x="6600800" y="2079958"/>
                <a:ext cx="5040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0A6760-82C0-384E-83B0-C11F90282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800" y="2079958"/>
                <a:ext cx="504056" cy="2246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5CD4BDA-8DEC-9B4F-AF1A-B9B192A8944A}"/>
                  </a:ext>
                </a:extLst>
              </p:cNvPr>
              <p:cNvSpPr txBox="1"/>
              <p:nvPr/>
            </p:nvSpPr>
            <p:spPr>
              <a:xfrm>
                <a:off x="7578416" y="2089679"/>
                <a:ext cx="677824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16</a:t>
                </a:r>
                <a:endParaRPr lang="en-GB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5CD4BDA-8DEC-9B4F-AF1A-B9B192A89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416" y="2089679"/>
                <a:ext cx="677824" cy="2015936"/>
              </a:xfrm>
              <a:prstGeom prst="rect">
                <a:avLst/>
              </a:prstGeom>
              <a:blipFill>
                <a:blip r:embed="rId10"/>
                <a:stretch>
                  <a:fillRect r="-5556" b="-4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C5C526-239B-1749-BEDD-0496F35232BD}"/>
              </a:ext>
            </a:extLst>
          </p:cNvPr>
          <p:cNvSpPr txBox="1"/>
          <p:nvPr/>
        </p:nvSpPr>
        <p:spPr>
          <a:xfrm>
            <a:off x="6600800" y="4890200"/>
            <a:ext cx="719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66ABC0-EF2B-0F4E-BCB4-148F36630925}"/>
                  </a:ext>
                </a:extLst>
              </p:cNvPr>
              <p:cNvSpPr txBox="1"/>
              <p:nvPr/>
            </p:nvSpPr>
            <p:spPr>
              <a:xfrm>
                <a:off x="9048863" y="4868259"/>
                <a:ext cx="659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66ABC0-EF2B-0F4E-BCB4-148F36630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863" y="4868259"/>
                <a:ext cx="659372" cy="461665"/>
              </a:xfrm>
              <a:prstGeom prst="rect">
                <a:avLst/>
              </a:prstGeom>
              <a:blipFill>
                <a:blip r:embed="rId11"/>
                <a:stretch>
                  <a:fillRect t="-7895" r="-1923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DF5C3D-054D-4A44-B7FD-15D053116EFB}"/>
                  </a:ext>
                </a:extLst>
              </p:cNvPr>
              <p:cNvSpPr txBox="1"/>
              <p:nvPr/>
            </p:nvSpPr>
            <p:spPr>
              <a:xfrm>
                <a:off x="11364111" y="4902512"/>
                <a:ext cx="659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DF5C3D-054D-4A44-B7FD-15D053116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4111" y="4902512"/>
                <a:ext cx="65937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3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33" grpId="0"/>
      <p:bldP spid="36" grpId="0"/>
      <p:bldP spid="39" grpId="0"/>
      <p:bldP spid="3" grpId="0"/>
      <p:bldP spid="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123233"/>
            <a:ext cx="9984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14312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269165"/>
            <a:ext cx="99844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1714F-8520-524E-A516-0E943E715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1960849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954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3" grpId="0"/>
      <p:bldP spid="8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7469</TotalTime>
  <Words>1540</Words>
  <Application>Microsoft Macintosh PowerPoint</Application>
  <PresentationFormat>Widescreen</PresentationFormat>
  <Paragraphs>248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 Math</vt:lpstr>
      <vt:lpstr>Times New Roman</vt:lpstr>
      <vt:lpstr>Alapértelmezett terv</vt:lpstr>
      <vt:lpstr>Supporting and Enhancing Mathematics and Statistics UNIT: Negative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269</cp:revision>
  <cp:lastPrinted>2016-10-17T08:47:54Z</cp:lastPrinted>
  <dcterms:created xsi:type="dcterms:W3CDTF">2012-10-10T19:07:13Z</dcterms:created>
  <dcterms:modified xsi:type="dcterms:W3CDTF">2020-04-22T10:24:40Z</dcterms:modified>
</cp:coreProperties>
</file>